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D5BC5-CC54-4337-AB5E-07FFE0D71BA9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AAEA9-913A-4C46-8949-9677B3157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4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F0EFB-31D7-4C62-83B6-891335B0C9C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474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376419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314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78766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495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249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062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3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745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286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715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38D5B1-E3DE-491B-85A1-B0AE978AA3A5}" type="datetimeFigureOut">
              <a:rPr lang="en-US" smtClean="0">
                <a:solidFill>
                  <a:srgbClr val="FEFAC9"/>
                </a:solidFill>
              </a:rPr>
              <a:pPr/>
              <a:t>10/8/2013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ZA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FC2D0D-E2B0-4319-8872-C9662EE65C01}" type="slidenum">
              <a:rPr lang="en-ZA" smtClean="0">
                <a:solidFill>
                  <a:srgbClr val="FEFAC9"/>
                </a:solidFill>
              </a:rPr>
              <a:pPr/>
              <a:t>‹#›</a:t>
            </a:fld>
            <a:endParaRPr lang="en-ZA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537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The Future of Social Engineering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Social Engineering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976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6730"/>
            <a:ext cx="3581400" cy="565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080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do it?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765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795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do it?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0429"/>
            <a:ext cx="8229600" cy="382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518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Social Engineering 20 years ago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000" i="1" dirty="0" smtClean="0"/>
              <a:t>Techniques hackers use to deceive a trusted computer user within a company into revealing sensitive information, or trick an unsuspecting mark into performing actions that create a security hole for them to slip through</a:t>
            </a:r>
          </a:p>
          <a:p>
            <a:pPr>
              <a:buNone/>
            </a:pPr>
            <a:r>
              <a:rPr lang="en-US" sz="2000" dirty="0" smtClean="0"/>
              <a:t>		- Kevin </a:t>
            </a:r>
            <a:r>
              <a:rPr lang="en-US" sz="2000" dirty="0" err="1" smtClean="0"/>
              <a:t>Mitnick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03" y="1600200"/>
            <a:ext cx="33971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491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Engineering 10 years ago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Love Bug virus</a:t>
            </a:r>
          </a:p>
          <a:p>
            <a:pPr lvl="1"/>
            <a:r>
              <a:rPr lang="en-US" dirty="0" smtClean="0"/>
              <a:t>First time we received malicious emails from people, so why not open them?</a:t>
            </a:r>
          </a:p>
          <a:p>
            <a:pPr lvl="1"/>
            <a:r>
              <a:rPr lang="en-US" dirty="0" smtClean="0"/>
              <a:t>Simple script with clear, </a:t>
            </a:r>
            <a:r>
              <a:rPr lang="en-US" dirty="0" err="1" smtClean="0"/>
              <a:t>unobfuscated</a:t>
            </a:r>
            <a:r>
              <a:rPr lang="en-US" dirty="0" smtClean="0"/>
              <a:t> 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phishing attacks</a:t>
            </a:r>
          </a:p>
          <a:p>
            <a:pPr lvl="1"/>
            <a:r>
              <a:rPr lang="en-US" dirty="0" smtClean="0"/>
              <a:t>Started in the mid 1990’s when AOL brought in controls to prevent opening accounts using fake credit card numbers</a:t>
            </a:r>
          </a:p>
          <a:p>
            <a:pPr lvl="1"/>
            <a:r>
              <a:rPr lang="en-US" dirty="0" err="1" smtClean="0"/>
              <a:t>Phishers</a:t>
            </a:r>
            <a:r>
              <a:rPr lang="en-US" dirty="0" smtClean="0"/>
              <a:t> impersonated AOL staff and sent instant messages to victims asking for their passwords</a:t>
            </a:r>
          </a:p>
          <a:p>
            <a:pPr lvl="2"/>
            <a:r>
              <a:rPr lang="en-US" dirty="0" smtClean="0"/>
              <a:t>“verify your account”</a:t>
            </a:r>
          </a:p>
          <a:p>
            <a:pPr lvl="2"/>
            <a:r>
              <a:rPr lang="en-US" dirty="0" smtClean="0"/>
              <a:t>“confirm billing information”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73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Social Engineering Headlines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August 2012: Tech journalist, Mat Honan’s digital life erased as hackers social engineer Apple and Amazon call centers </a:t>
            </a:r>
          </a:p>
          <a:p>
            <a:r>
              <a:rPr lang="en-US" dirty="0" smtClean="0"/>
              <a:t>May 2012: Czech thieves steal a 10-tonne bridge with forged documents to say they were working on a new bicycle path </a:t>
            </a:r>
          </a:p>
          <a:p>
            <a:r>
              <a:rPr lang="en-US" dirty="0" smtClean="0"/>
              <a:t>January 2012: Paul Allen’s credit card details stolen by social engineering Citibank call centers</a:t>
            </a:r>
          </a:p>
          <a:p>
            <a:r>
              <a:rPr lang="en-US" dirty="0" smtClean="0"/>
              <a:t>December 2011: Wells Fargo wire $2.1m to a bogus bank account in Hong Kong following a series of fraudulent faxes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96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Social Engineering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Same tricks, new technology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More sophisticated and targeted SE attacks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Social networking as an enabler to SE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More technology to improve/automate SE attacks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Social engineering as 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88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#1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Same tricks, new 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5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Fee Fraud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Nigerian </a:t>
            </a:r>
            <a:r>
              <a:rPr lang="en-US" dirty="0" err="1" smtClean="0"/>
              <a:t>posta</a:t>
            </a:r>
            <a:r>
              <a:rPr lang="en-US" dirty="0" smtClean="0"/>
              <a:t>/fax scams in the 80s</a:t>
            </a:r>
          </a:p>
          <a:p>
            <a:r>
              <a:rPr lang="en-US" dirty="0" smtClean="0"/>
              <a:t>419 scam</a:t>
            </a:r>
          </a:p>
          <a:p>
            <a:r>
              <a:rPr lang="en-US" dirty="0" smtClean="0"/>
              <a:t>Friend scam</a:t>
            </a:r>
          </a:p>
          <a:p>
            <a:endParaRPr lang="en-US" dirty="0" smtClean="0"/>
          </a:p>
          <a:p>
            <a:r>
              <a:rPr lang="en-US" dirty="0" smtClean="0"/>
              <a:t>Scams work because they evoke emotion or greed (recently coming from your friends)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45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Nigerians scams in the 80s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80’s, Nigeria’s oil-based economy declined. </a:t>
            </a:r>
          </a:p>
          <a:p>
            <a:r>
              <a:rPr lang="en-US" dirty="0" smtClean="0"/>
              <a:t>Some unemployed university students original devised this scam to manipulate visitors to Nigeria interested in shady oil deals. </a:t>
            </a:r>
          </a:p>
          <a:p>
            <a:r>
              <a:rPr lang="en-US" dirty="0" smtClean="0"/>
              <a:t>They went on to target businessmen, sending messages via postal letters, fax ...and eventually email.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04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“Social Engineering”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ingenieurs</a:t>
            </a:r>
            <a:r>
              <a:rPr lang="en-US" dirty="0" smtClean="0"/>
              <a:t> was introduced in an essay by J.C. Van </a:t>
            </a:r>
            <a:r>
              <a:rPr lang="en-US" dirty="0" err="1" smtClean="0"/>
              <a:t>Marken</a:t>
            </a:r>
            <a:r>
              <a:rPr lang="en-US" dirty="0" smtClean="0"/>
              <a:t>, a Dutch Industrialist, in 1894. </a:t>
            </a:r>
          </a:p>
          <a:p>
            <a:endParaRPr lang="en-US" dirty="0" smtClean="0"/>
          </a:p>
          <a:p>
            <a:r>
              <a:rPr lang="en-US" dirty="0" smtClean="0"/>
              <a:t>Modern employers needed the assistance of social engineers in managing the human aspects of the industrial plant.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74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419 Scam – Dec 2009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400" dirty="0" smtClean="0"/>
              <a:t>Greetings,</a:t>
            </a:r>
          </a:p>
          <a:p>
            <a:pPr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This message might meet you in utmost surprise; however, it is just my urgent need for foreign partner that made me to contact you for this transaction. I am a banker by profession from Burkina Faso in West Africa and currently holding the post of Director Auditing and Accounting unit of the bank. I have the opportunity of transferring the left over funds ($12.5million) of one of my bank clients who died along with his entire family on 31 July 2000 in a plane crash. You can confirm the geniuses of the deceased death by clicking on this web site http://news.bbc.co.uk/1/hi/world/europe/859479.stm hence; I am inviting you for a business deal where this money can be shared between us in the ratio of 60/38 while 2% will be mapped out for expenses. If you agree to my business proposal. Further details of the transfer will be forwarded to you as soon as </a:t>
            </a:r>
            <a:r>
              <a:rPr lang="en-US" sz="1400" dirty="0" err="1" smtClean="0"/>
              <a:t>i</a:t>
            </a:r>
            <a:r>
              <a:rPr lang="en-US" sz="1400" dirty="0" smtClean="0"/>
              <a:t> receive your return mail.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1.Your name..................</a:t>
            </a:r>
          </a:p>
          <a:p>
            <a:pPr>
              <a:buNone/>
            </a:pPr>
            <a:r>
              <a:rPr lang="en-US" sz="1400" dirty="0" smtClean="0"/>
              <a:t>2.Your phone..................</a:t>
            </a:r>
          </a:p>
          <a:p>
            <a:pPr>
              <a:buNone/>
            </a:pPr>
            <a:r>
              <a:rPr lang="en-US" sz="1400" dirty="0" smtClean="0"/>
              <a:t>3.Age........................</a:t>
            </a:r>
          </a:p>
          <a:p>
            <a:pPr>
              <a:buNone/>
            </a:pPr>
            <a:r>
              <a:rPr lang="en-US" sz="1400" dirty="0" smtClean="0"/>
              <a:t>4.Sex.........................</a:t>
            </a:r>
          </a:p>
          <a:p>
            <a:pPr>
              <a:buNone/>
            </a:pPr>
            <a:r>
              <a:rPr lang="en-US" sz="1400" dirty="0" smtClean="0"/>
              <a:t>5.Profession.................</a:t>
            </a:r>
          </a:p>
          <a:p>
            <a:pPr>
              <a:buNone/>
            </a:pPr>
            <a:r>
              <a:rPr lang="en-US" sz="1400" dirty="0" smtClean="0"/>
              <a:t>6.Address....................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Best regards. Mr. Salam Ahmed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9278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reported on BBC, this must be genuine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48" y="1447800"/>
            <a:ext cx="579299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685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 Scam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" dirty="0" smtClean="0"/>
              <a:t>How are you doing today? I am sorry </a:t>
            </a:r>
            <a:r>
              <a:rPr lang="en-US" sz="1300" dirty="0" err="1" smtClean="0"/>
              <a:t>i</a:t>
            </a:r>
            <a:r>
              <a:rPr lang="en-US" sz="1300" dirty="0" smtClean="0"/>
              <a:t> didn't inform you about my traveling to Nigeria for a program. It as been a very sad and bad moment for me over here and the present condition that </a:t>
            </a:r>
            <a:r>
              <a:rPr lang="en-US" sz="1300" dirty="0" err="1" smtClean="0"/>
              <a:t>i</a:t>
            </a:r>
            <a:r>
              <a:rPr lang="en-US" sz="1300" dirty="0" smtClean="0"/>
              <a:t> found myself is very hard for me to explain.</a:t>
            </a:r>
          </a:p>
          <a:p>
            <a:pPr marL="0" indent="0">
              <a:buNone/>
            </a:pPr>
            <a:r>
              <a:rPr lang="en-US" sz="1300" dirty="0" smtClean="0"/>
              <a:t>I am really stranded in Nigeria because I forgot my little bag in the Taxi where my money, passport, documents and other valuable things were kept on my way to the Hotel am staying, I am facing a hard time here because I have no money on me to clear my Hotel bill, I am now owning a sum $2,000 of my Hotel bill.</a:t>
            </a:r>
          </a:p>
          <a:p>
            <a:pPr marL="0" indent="0">
              <a:buNone/>
            </a:pPr>
            <a:r>
              <a:rPr lang="en-US" sz="1300" dirty="0" smtClean="0"/>
              <a:t>I need you to help me out with a sum of $3,500 urgently so that </a:t>
            </a:r>
            <a:r>
              <a:rPr lang="en-US" sz="1300" dirty="0" err="1" smtClean="0"/>
              <a:t>i</a:t>
            </a:r>
            <a:r>
              <a:rPr lang="en-US" sz="1300" dirty="0" smtClean="0"/>
              <a:t> can arrange and travel back </a:t>
            </a:r>
            <a:r>
              <a:rPr lang="en-US" sz="1300" dirty="0" err="1" smtClean="0"/>
              <a:t>home,I</a:t>
            </a:r>
            <a:r>
              <a:rPr lang="en-US" sz="1300" dirty="0" smtClean="0"/>
              <a:t> need this help so much and on time because </a:t>
            </a:r>
            <a:r>
              <a:rPr lang="en-US" sz="1300" dirty="0" err="1" smtClean="0"/>
              <a:t>i</a:t>
            </a:r>
            <a:r>
              <a:rPr lang="en-US" sz="1300" dirty="0" smtClean="0"/>
              <a:t> am in a terrible and tight situation here, understand how important and urgent </a:t>
            </a:r>
            <a:r>
              <a:rPr lang="en-US" sz="1300" dirty="0" err="1" smtClean="0"/>
              <a:t>i</a:t>
            </a:r>
            <a:r>
              <a:rPr lang="en-US" sz="1300" dirty="0" smtClean="0"/>
              <a:t> need your help.</a:t>
            </a:r>
          </a:p>
          <a:p>
            <a:pPr marL="0" indent="0">
              <a:buNone/>
            </a:pPr>
            <a:r>
              <a:rPr lang="en-US" sz="1300" dirty="0" smtClean="0"/>
              <a:t>I will appreciate what so ever you can afford to send me immediately through Western Union and I promise to pay back your money as soon as </a:t>
            </a:r>
            <a:r>
              <a:rPr lang="en-US" sz="1300" dirty="0" err="1" smtClean="0"/>
              <a:t>i</a:t>
            </a:r>
            <a:r>
              <a:rPr lang="en-US" sz="1300" dirty="0" smtClean="0"/>
              <a:t> return </a:t>
            </a:r>
            <a:r>
              <a:rPr lang="en-US" sz="1300" dirty="0" err="1" smtClean="0"/>
              <a:t>home.please</a:t>
            </a:r>
            <a:r>
              <a:rPr lang="en-US" sz="1300" dirty="0" smtClean="0"/>
              <a:t> use the below information to transfer me the money. </a:t>
            </a:r>
          </a:p>
          <a:p>
            <a:pPr marL="0" indent="0">
              <a:buNone/>
            </a:pPr>
            <a:r>
              <a:rPr lang="en-US" sz="1300" dirty="0" smtClean="0"/>
              <a:t>Name : XXXXXXXXX</a:t>
            </a:r>
          </a:p>
          <a:p>
            <a:pPr marL="0" indent="0">
              <a:buNone/>
            </a:pPr>
            <a:r>
              <a:rPr lang="en-US" sz="1300" dirty="0" smtClean="0"/>
              <a:t>Address : XXXXXXXXX</a:t>
            </a:r>
          </a:p>
          <a:p>
            <a:pPr marL="0" indent="0">
              <a:buNone/>
            </a:pPr>
            <a:r>
              <a:rPr lang="en-US" sz="1300" dirty="0" smtClean="0"/>
              <a:t>State : XXXXXXXXX</a:t>
            </a:r>
          </a:p>
          <a:p>
            <a:pPr marL="0" indent="0">
              <a:buNone/>
            </a:pPr>
            <a:r>
              <a:rPr lang="en-US" sz="1300" dirty="0" smtClean="0"/>
              <a:t>Country : XXXXXXXXX</a:t>
            </a:r>
          </a:p>
          <a:p>
            <a:pPr marL="0" indent="0">
              <a:buNone/>
            </a:pPr>
            <a:r>
              <a:rPr lang="en-US" sz="1300" dirty="0" smtClean="0"/>
              <a:t>Zip code: XXXXXXXXX </a:t>
            </a:r>
          </a:p>
          <a:p>
            <a:pPr marL="0" indent="0">
              <a:buNone/>
            </a:pPr>
            <a:r>
              <a:rPr lang="en-US" sz="1300" dirty="0" smtClean="0"/>
              <a:t>Question : please</a:t>
            </a:r>
          </a:p>
          <a:p>
            <a:pPr marL="0" indent="0">
              <a:buNone/>
            </a:pPr>
            <a:r>
              <a:rPr lang="en-US" sz="1300" dirty="0" smtClean="0"/>
              <a:t>Answer : Urgent </a:t>
            </a:r>
          </a:p>
          <a:p>
            <a:pPr marL="0" indent="0">
              <a:buNone/>
            </a:pPr>
            <a:r>
              <a:rPr lang="en-US" sz="1300" dirty="0" smtClean="0"/>
              <a:t>kindly get back to me with the scan copy of the transfer receipt so </a:t>
            </a:r>
            <a:r>
              <a:rPr lang="en-US" sz="1300" dirty="0" err="1" smtClean="0"/>
              <a:t>i</a:t>
            </a:r>
            <a:r>
              <a:rPr lang="en-US" sz="1300" dirty="0" smtClean="0"/>
              <a:t> will be able to go and pick up the money.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I will be waiting to hear from you soon.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4582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attacks reworked on Social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coming from a stranger in Nigeria attack comes from your friend </a:t>
            </a:r>
          </a:p>
          <a:p>
            <a:r>
              <a:rPr lang="en-US" dirty="0" smtClean="0"/>
              <a:t>Instead of receiving an email you are contacted via a social networking site </a:t>
            </a:r>
          </a:p>
          <a:p>
            <a:r>
              <a:rPr lang="en-US" dirty="0" smtClean="0"/>
              <a:t>Naturally, you want to help your friend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07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 Scams of the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I’m stranded in London because of the snow. All flights have been cancelled. Please could you lend me some money so I can buy a train ticket instead…?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432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More sophisticated and targeted SE attacks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77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Phishing Attacks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Spear phishing = phishing attack aimed at a particular person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Whaling = phishing attack aimed at the rich and powerful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attacks are often believable because they offer some information that is personal to the victim. </a:t>
            </a:r>
          </a:p>
        </p:txBody>
      </p:sp>
    </p:spTree>
    <p:extLst>
      <p:ext uri="{BB962C8B-B14F-4D97-AF65-F5344CB8AC3E}">
        <p14:creationId xmlns:p14="http://schemas.microsoft.com/office/powerpoint/2010/main" val="161157006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Examples (but they still work)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2134394"/>
            <a:ext cx="49149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0181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ISSA 2013</a:t>
            </a:r>
            <a:endParaRPr lang="en-US" dirty="0"/>
          </a:p>
        </p:txBody>
      </p:sp>
      <p:pic>
        <p:nvPicPr>
          <p:cNvPr id="25603" name="Picture 3" descr="C:\Users\Fafa\Desktop\IEEE sc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153151" cy="4981575"/>
          </a:xfrm>
          <a:prstGeom prst="rect">
            <a:avLst/>
          </a:prstGeom>
          <a:noFill/>
        </p:spPr>
      </p:pic>
      <p:pic>
        <p:nvPicPr>
          <p:cNvPr id="25602" name="Picture 2" descr="http://infosecsa.co.za/images/iss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450" y="0"/>
            <a:ext cx="3003550" cy="162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3691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Bait will not always be online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less suspicious of “real world” bait </a:t>
            </a:r>
          </a:p>
          <a:p>
            <a:r>
              <a:rPr lang="en-US" dirty="0" smtClean="0"/>
              <a:t>How would “real world” spear phishing work? </a:t>
            </a:r>
          </a:p>
          <a:p>
            <a:r>
              <a:rPr lang="en-US" dirty="0" smtClean="0"/>
              <a:t>Traffic ticket incident </a:t>
            </a:r>
          </a:p>
        </p:txBody>
      </p:sp>
    </p:spTree>
    <p:extLst>
      <p:ext uri="{BB962C8B-B14F-4D97-AF65-F5344CB8AC3E}">
        <p14:creationId xmlns:p14="http://schemas.microsoft.com/office/powerpoint/2010/main" val="30218073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Engineering 100 years ago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34198"/>
            <a:ext cx="3733800" cy="475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93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51229"/>
            <a:ext cx="8670102" cy="401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03502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#3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Social networking as an enabler to social engineering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852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social engineers use social networking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attack surface </a:t>
            </a:r>
          </a:p>
          <a:p>
            <a:r>
              <a:rPr lang="en-US" dirty="0" smtClean="0"/>
              <a:t>Quick and easy, even automated </a:t>
            </a:r>
          </a:p>
          <a:p>
            <a:pPr lvl="1"/>
            <a:r>
              <a:rPr lang="en-US" dirty="0" smtClean="0"/>
              <a:t>E.g. Set up a </a:t>
            </a:r>
            <a:r>
              <a:rPr lang="en-US" dirty="0" err="1" smtClean="0"/>
              <a:t>botnet</a:t>
            </a:r>
            <a:r>
              <a:rPr lang="en-US" dirty="0" smtClean="0"/>
              <a:t> to gather email addresses for phishing or phone numbers for </a:t>
            </a:r>
            <a:r>
              <a:rPr lang="en-US" dirty="0" err="1" smtClean="0"/>
              <a:t>vishing</a:t>
            </a:r>
            <a:r>
              <a:rPr lang="en-US" dirty="0" smtClean="0"/>
              <a:t>/</a:t>
            </a:r>
            <a:r>
              <a:rPr lang="en-US" dirty="0" err="1" smtClean="0"/>
              <a:t>smishing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 barrier entry point</a:t>
            </a:r>
          </a:p>
          <a:p>
            <a:r>
              <a:rPr lang="en-US" dirty="0" smtClean="0"/>
              <a:t>Relies on publicly available information (no wrongdoing)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8968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phone numbers has never been easier</a:t>
            </a:r>
            <a:endParaRPr lang="en-US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772444"/>
            <a:ext cx="7353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5740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Social Engineering over Social Networking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model </a:t>
            </a:r>
          </a:p>
          <a:p>
            <a:r>
              <a:rPr lang="en-US" dirty="0" smtClean="0"/>
              <a:t>No real authentication </a:t>
            </a:r>
          </a:p>
          <a:p>
            <a:pPr lvl="1"/>
            <a:r>
              <a:rPr lang="en-US" dirty="0" smtClean="0"/>
              <a:t>Easy to impersonate someone else or set up a fake profile </a:t>
            </a:r>
          </a:p>
          <a:p>
            <a:r>
              <a:rPr lang="en-US" dirty="0" smtClean="0"/>
              <a:t>Influential</a:t>
            </a:r>
          </a:p>
          <a:p>
            <a:pPr lvl="1"/>
            <a:r>
              <a:rPr lang="en-US" dirty="0" smtClean="0"/>
              <a:t>Social proof: people do things that other people are doing </a:t>
            </a:r>
          </a:p>
          <a:p>
            <a:pPr lvl="1"/>
            <a:r>
              <a:rPr lang="en-US" dirty="0" smtClean="0"/>
              <a:t>Similarity: people are influenced by people they like </a:t>
            </a:r>
          </a:p>
          <a:p>
            <a:pPr lvl="1"/>
            <a:r>
              <a:rPr lang="en-US" dirty="0" smtClean="0"/>
              <a:t>Hey, look at this. John says it’s cool.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467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Impersonation in the Real World</a:t>
            </a:r>
            <a:endParaRPr lang="en-US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253" y="1600200"/>
            <a:ext cx="57234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21792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#4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More technology to improve/automate social engineering attacks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720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Reconnaissance tools like </a:t>
            </a:r>
            <a:r>
              <a:rPr lang="en-US" dirty="0" err="1" smtClean="0"/>
              <a:t>Maltego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Metasploit for fake documents </a:t>
            </a:r>
          </a:p>
          <a:p>
            <a:r>
              <a:rPr lang="en-US" dirty="0" smtClean="0"/>
              <a:t>The Social Engineers Toolkit (SET) one stop social engineering shop </a:t>
            </a:r>
          </a:p>
          <a:p>
            <a:r>
              <a:rPr lang="en-US" dirty="0" smtClean="0"/>
              <a:t>Photoshop / GIMP to fake ID cards or documents </a:t>
            </a:r>
          </a:p>
          <a:p>
            <a:r>
              <a:rPr lang="en-US" dirty="0" err="1" smtClean="0"/>
              <a:t>SpoofCard</a:t>
            </a:r>
            <a:r>
              <a:rPr lang="en-US" dirty="0" smtClean="0"/>
              <a:t> / </a:t>
            </a:r>
            <a:r>
              <a:rPr lang="en-US" dirty="0" err="1" smtClean="0"/>
              <a:t>SpoofApp</a:t>
            </a:r>
            <a:r>
              <a:rPr lang="en-US" dirty="0" smtClean="0"/>
              <a:t> for spoofing phone numbers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4518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3125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82289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26" y="1219201"/>
            <a:ext cx="577780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2269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Victor </a:t>
            </a:r>
            <a:r>
              <a:rPr lang="en-US" dirty="0" err="1" smtClean="0"/>
              <a:t>Lustig</a:t>
            </a:r>
            <a:r>
              <a:rPr lang="en-US" dirty="0" smtClean="0"/>
              <a:t>: A classic social engineer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current events (state of the economy)</a:t>
            </a:r>
          </a:p>
          <a:p>
            <a:r>
              <a:rPr lang="en-US" dirty="0" smtClean="0"/>
              <a:t>Impersonated someone in authority</a:t>
            </a:r>
          </a:p>
          <a:p>
            <a:r>
              <a:rPr lang="en-US" dirty="0" smtClean="0"/>
              <a:t>Made the deal an extremely attractive deal for buyers</a:t>
            </a:r>
          </a:p>
          <a:p>
            <a:pPr lvl="1"/>
            <a:r>
              <a:rPr lang="en-US" dirty="0" smtClean="0"/>
              <a:t>Too good to be true</a:t>
            </a:r>
          </a:p>
          <a:p>
            <a:r>
              <a:rPr lang="en-US" dirty="0" smtClean="0"/>
              <a:t>Sold the Eiffel Tower a number of times because victims were too embarrassed to go to the police</a:t>
            </a:r>
          </a:p>
        </p:txBody>
      </p:sp>
    </p:spTree>
    <p:extLst>
      <p:ext uri="{BB962C8B-B14F-4D97-AF65-F5344CB8AC3E}">
        <p14:creationId xmlns:p14="http://schemas.microsoft.com/office/powerpoint/2010/main" val="1690459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96182"/>
            <a:ext cx="5352007" cy="550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01937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Cockroach Spies</a:t>
            </a:r>
            <a:endParaRPr lang="en-US" dirty="0"/>
          </a:p>
        </p:txBody>
      </p:sp>
      <p:pic>
        <p:nvPicPr>
          <p:cNvPr id="68610" name="Picture 2" descr="The team were able to make the coackroaches walk along a blue line drawn on the floor. They now hope to investigate adding sensors and even a camera to 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691" y="2205831"/>
            <a:ext cx="3179618" cy="3314700"/>
          </a:xfrm>
          <a:prstGeom prst="rect">
            <a:avLst/>
          </a:prstGeom>
          <a:noFill/>
        </p:spPr>
      </p:pic>
      <p:pic>
        <p:nvPicPr>
          <p:cNvPr id="686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18767"/>
            <a:ext cx="4038600" cy="24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39689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97122"/>
            <a:ext cx="5885369" cy="527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08913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#5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Social Engineering as a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2748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Engineering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it’s still too much work, outsource it! </a:t>
            </a:r>
          </a:p>
          <a:p>
            <a:r>
              <a:rPr lang="en-US" dirty="0" smtClean="0"/>
              <a:t>SE telephone services offer:</a:t>
            </a:r>
          </a:p>
          <a:p>
            <a:pPr lvl="1"/>
            <a:r>
              <a:rPr lang="en-US" dirty="0" smtClean="0"/>
              <a:t>professional callers (male and female) fluent in numerous languages </a:t>
            </a:r>
          </a:p>
          <a:p>
            <a:pPr lvl="1"/>
            <a:r>
              <a:rPr lang="en-US" dirty="0" smtClean="0"/>
              <a:t>caller-ID spoofing </a:t>
            </a:r>
          </a:p>
          <a:p>
            <a:pPr lvl="1"/>
            <a:r>
              <a:rPr lang="en-US" dirty="0" smtClean="0"/>
              <a:t>available to make calls during business hours across the world </a:t>
            </a:r>
          </a:p>
          <a:p>
            <a:r>
              <a:rPr lang="en-US" dirty="0" smtClean="0"/>
              <a:t>Cost: $7-15 per call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3741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Fraudster buys the credit card information of a 77-year old Italian woman from an underground forum. </a:t>
            </a:r>
          </a:p>
          <a:p>
            <a:r>
              <a:rPr lang="en-US" dirty="0" smtClean="0"/>
              <a:t>The fraudster wants to purchase expensive goods online (e.g. Laptops) to resell for cash. </a:t>
            </a:r>
          </a:p>
          <a:p>
            <a:r>
              <a:rPr lang="en-US" dirty="0" smtClean="0"/>
              <a:t>A credit card can cost as little as $2. A laptop might sell for $500. Big profit! </a:t>
            </a:r>
          </a:p>
          <a:p>
            <a:r>
              <a:rPr lang="en-US" dirty="0" smtClean="0"/>
              <a:t>To make the purchase, the fraudster must change the credit card’s billing/delivery address. So he needs to call the card issuer. </a:t>
            </a:r>
          </a:p>
          <a:p>
            <a:r>
              <a:rPr lang="en-US" dirty="0" smtClean="0"/>
              <a:t>BUT he doesn’t sound like a 77-year old Italian woman.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2354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586" y="1219200"/>
            <a:ext cx="43107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44803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100" dirty="0" smtClean="0"/>
              <a:t>Professional Call Service</a:t>
            </a:r>
          </a:p>
          <a:p>
            <a:pPr marL="0" indent="0">
              <a:buNone/>
            </a:pPr>
            <a:r>
              <a:rPr lang="en-US" sz="1100" dirty="0" smtClean="0"/>
              <a:t>Calling: Shops, Drops, Casinos, Banks, Hosting Companies, UPS, </a:t>
            </a:r>
            <a:r>
              <a:rPr lang="en-US" sz="1100" dirty="0" err="1" smtClean="0"/>
              <a:t>FedEX</a:t>
            </a: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9 </a:t>
            </a:r>
            <a:r>
              <a:rPr lang="en-US" sz="1100" dirty="0" err="1" smtClean="0"/>
              <a:t>english</a:t>
            </a:r>
            <a:r>
              <a:rPr lang="en-US" sz="1100" dirty="0" smtClean="0"/>
              <a:t> speaking males. 3 females</a:t>
            </a:r>
          </a:p>
          <a:p>
            <a:pPr marL="0" indent="0">
              <a:buNone/>
            </a:pPr>
            <a:r>
              <a:rPr lang="en-US" sz="1100" dirty="0" smtClean="0"/>
              <a:t>Italian: Male (15 WMZ, Calling time etc. May be discussed)</a:t>
            </a:r>
          </a:p>
          <a:p>
            <a:pPr marL="0" indent="0">
              <a:buNone/>
            </a:pPr>
            <a:r>
              <a:rPr lang="en-US" sz="1100" dirty="0" smtClean="0"/>
              <a:t>German: Only Female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Spoofing numbers to any number (USA)</a:t>
            </a:r>
          </a:p>
          <a:p>
            <a:pPr marL="0" indent="0">
              <a:buNone/>
            </a:pPr>
            <a:r>
              <a:rPr lang="en-US" sz="1100" dirty="0" smtClean="0"/>
              <a:t>Can accept incoming calls on mine or your number.</a:t>
            </a:r>
          </a:p>
          <a:p>
            <a:pPr marL="0" indent="0">
              <a:buNone/>
            </a:pPr>
            <a:r>
              <a:rPr lang="en-US" sz="1100" dirty="0" smtClean="0"/>
              <a:t>Can fix up a custom number by state.</a:t>
            </a:r>
          </a:p>
          <a:p>
            <a:pPr marL="0" indent="0">
              <a:buNone/>
            </a:pPr>
            <a:r>
              <a:rPr lang="en-US" sz="1100" dirty="0" smtClean="0"/>
              <a:t>Working hours – Mon-Fri. Sat. 18:00-02:00 Moscow Time.</a:t>
            </a:r>
          </a:p>
          <a:p>
            <a:pPr marL="0" indent="0">
              <a:buNone/>
            </a:pPr>
            <a:r>
              <a:rPr lang="en-US" sz="1100" dirty="0" smtClean="0"/>
              <a:t>(99% of days I am online until 04:00)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Prices:</a:t>
            </a:r>
          </a:p>
          <a:p>
            <a:pPr marL="0" indent="0">
              <a:buNone/>
            </a:pPr>
            <a:r>
              <a:rPr lang="en-US" sz="1100" dirty="0" smtClean="0"/>
              <a:t>Any call 12$</a:t>
            </a:r>
          </a:p>
          <a:p>
            <a:pPr marL="0" indent="0">
              <a:buNone/>
            </a:pPr>
            <a:r>
              <a:rPr lang="en-US" sz="1100" dirty="0" smtClean="0"/>
              <a:t>Incoming call 12$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Creating a number:</a:t>
            </a:r>
          </a:p>
          <a:p>
            <a:pPr marL="0" indent="0">
              <a:buNone/>
            </a:pPr>
            <a:r>
              <a:rPr lang="en-US" sz="1100" dirty="0" smtClean="0"/>
              <a:t>10$. Time To Live: 1 Week min, probably longer. Almost all area codes.</a:t>
            </a:r>
          </a:p>
          <a:p>
            <a:pPr marL="0" indent="0">
              <a:buNone/>
            </a:pPr>
            <a:r>
              <a:rPr lang="en-US" sz="1100" dirty="0" smtClean="0"/>
              <a:t>We accept money only for “full” calls: called the right location, talked with the person we needed to. We don’t charge you for answering machines. No additional charge to leave a message. If an operation fails (example: failure in a balance transfer) because of insufficient data provided by customer we hold no responsibility (example: question about cardholder’s neighbors, as we didn’t have this info) and other reasons.</a:t>
            </a:r>
          </a:p>
          <a:p>
            <a:pPr marL="0" indent="0">
              <a:buNone/>
            </a:pPr>
            <a:r>
              <a:rPr lang="en-US" sz="1100" dirty="0" smtClean="0"/>
              <a:t>Its possible to arrange a drop-project phone support.</a:t>
            </a:r>
          </a:p>
          <a:p>
            <a:pPr marL="0" indent="0">
              <a:buNone/>
            </a:pPr>
            <a:r>
              <a:rPr lang="en-US" sz="1100" dirty="0" smtClean="0"/>
              <a:t>Returning customers are allowed to delay payment, discounts, etc.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Contact ICQ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973023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9962"/>
            <a:ext cx="5617027" cy="55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70801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Social Engineering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Same tricks, new technology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More sophisticated and targeted SE attacks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Social networking as an enabler to SE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More technology to improve/automate SE attacks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Social engineering as 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431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 July 2010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219761"/>
            <a:ext cx="5363472" cy="56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031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More social engineering testing</a:t>
            </a:r>
            <a:endParaRPr lang="en-US" dirty="0"/>
          </a:p>
        </p:txBody>
      </p:sp>
      <p:pic>
        <p:nvPicPr>
          <p:cNvPr id="614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394" y="1600200"/>
            <a:ext cx="58752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4045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Impersonation (40 – 50 years ago)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worked because:</a:t>
            </a:r>
          </a:p>
          <a:p>
            <a:pPr lvl="1"/>
            <a:r>
              <a:rPr lang="en-US" dirty="0" smtClean="0"/>
              <a:t>Conveyed authority</a:t>
            </a:r>
          </a:p>
          <a:p>
            <a:pPr lvl="1"/>
            <a:r>
              <a:rPr lang="en-US" dirty="0" smtClean="0"/>
              <a:t>Sufficient research performed</a:t>
            </a:r>
          </a:p>
          <a:p>
            <a:pPr lvl="1"/>
            <a:r>
              <a:rPr lang="en-US" dirty="0" smtClean="0"/>
              <a:t>Acted and </a:t>
            </a:r>
            <a:r>
              <a:rPr lang="en-US" b="1" dirty="0" smtClean="0"/>
              <a:t>looked</a:t>
            </a:r>
            <a:r>
              <a:rPr lang="en-US" dirty="0" smtClean="0"/>
              <a:t> the part</a:t>
            </a:r>
          </a:p>
          <a:p>
            <a:r>
              <a:rPr lang="en-US" dirty="0" smtClean="0"/>
              <a:t>Would it still work today?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63" y="1600200"/>
            <a:ext cx="30572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633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2007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77180"/>
            <a:ext cx="5874465" cy="451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26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2010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61" y="1676400"/>
            <a:ext cx="629615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85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383300"/>
            <a:ext cx="5040561" cy="526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58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On-screen Show (4:3)</PresentationFormat>
  <Paragraphs>196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Paper</vt:lpstr>
      <vt:lpstr>Social Engineering</vt:lpstr>
      <vt:lpstr>Origin of “Social Engineering”</vt:lpstr>
      <vt:lpstr>Social Engineering 100 years ago</vt:lpstr>
      <vt:lpstr>Victor Lustig: A classic social engineer</vt:lpstr>
      <vt:lpstr>28 July 2010</vt:lpstr>
      <vt:lpstr>Impersonation (40 – 50 years ago)</vt:lpstr>
      <vt:lpstr>June 2007</vt:lpstr>
      <vt:lpstr>March 2010</vt:lpstr>
      <vt:lpstr>February 2012</vt:lpstr>
      <vt:lpstr>September 2012</vt:lpstr>
      <vt:lpstr>How did they do it?</vt:lpstr>
      <vt:lpstr>How did they do it?</vt:lpstr>
      <vt:lpstr>Social Engineering 20 years ago</vt:lpstr>
      <vt:lpstr>Social Engineering 10 years ago</vt:lpstr>
      <vt:lpstr>Recent Social Engineering Headlines</vt:lpstr>
      <vt:lpstr>The future of Social Engineering</vt:lpstr>
      <vt:lpstr>#1 Same tricks, new technology</vt:lpstr>
      <vt:lpstr>Advance Fee Fraud</vt:lpstr>
      <vt:lpstr>Nigerians scams in the 80s</vt:lpstr>
      <vt:lpstr>419 Scam – Dec 2009</vt:lpstr>
      <vt:lpstr>It is reported on BBC, this must be genuine</vt:lpstr>
      <vt:lpstr>Friend Scam</vt:lpstr>
      <vt:lpstr>Old attacks reworked on Social Networks</vt:lpstr>
      <vt:lpstr>Friend Scams of the Future</vt:lpstr>
      <vt:lpstr>#2 More sophisticated and targeted SE attacks</vt:lpstr>
      <vt:lpstr>Targeted Phishing Attacks</vt:lpstr>
      <vt:lpstr>Bad Examples (but they still work)</vt:lpstr>
      <vt:lpstr>ISSA 2013</vt:lpstr>
      <vt:lpstr>Bait will not always be online</vt:lpstr>
      <vt:lpstr>PowerPoint Presentation</vt:lpstr>
      <vt:lpstr>#3 Social networking as an enabler to social engineering</vt:lpstr>
      <vt:lpstr>Why social engineers use social networking</vt:lpstr>
      <vt:lpstr>Gathering phone numbers has never been easier</vt:lpstr>
      <vt:lpstr>Why Social Engineering over Social Networking works</vt:lpstr>
      <vt:lpstr>Impersonation in the Real World</vt:lpstr>
      <vt:lpstr>#4 More technology to improve/automate social engineering attacks</vt:lpstr>
      <vt:lpstr>Software for SE</vt:lpstr>
      <vt:lpstr>PowerPoint Presentation</vt:lpstr>
      <vt:lpstr>PowerPoint Presentation</vt:lpstr>
      <vt:lpstr>PowerPoint Presentation</vt:lpstr>
      <vt:lpstr>Cockroach Spies</vt:lpstr>
      <vt:lpstr>PowerPoint Presentation</vt:lpstr>
      <vt:lpstr>#5 Social Engineering as a Service</vt:lpstr>
      <vt:lpstr>Social Engineering as a Service</vt:lpstr>
      <vt:lpstr>Example</vt:lpstr>
      <vt:lpstr>PowerPoint Presentation</vt:lpstr>
      <vt:lpstr>PowerPoint Presentation</vt:lpstr>
      <vt:lpstr>PowerPoint Presentation</vt:lpstr>
      <vt:lpstr>The future of Social Engineering</vt:lpstr>
      <vt:lpstr>#6 More social engineering testing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Engineering</dc:title>
  <dc:creator>HPieterse</dc:creator>
  <cp:lastModifiedBy>User @</cp:lastModifiedBy>
  <cp:revision>1</cp:revision>
  <dcterms:created xsi:type="dcterms:W3CDTF">2006-08-16T00:00:00Z</dcterms:created>
  <dcterms:modified xsi:type="dcterms:W3CDTF">2013-10-08T12:26:41Z</dcterms:modified>
</cp:coreProperties>
</file>